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57FAD-7A00-4A23-A9D0-D335F2B40FF2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0E2BE-19F2-4676-B35E-9A41C3BAD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86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BA0E-F8B0-4187-AC80-E36663ADB466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81E7-1695-450D-A886-89EB61F21043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B956-0BA9-4BF7-AD8D-94EA06A88EAA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6DDA-1C22-4C2B-9784-E7A4C9107C75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D51-4F1E-4F29-BA0F-35A9F7515F1C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E5529-BE9C-4462-A5F1-A7B82E8521C3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7DAB-C985-4909-9EFC-F4936B5B3E05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7EC79-27D3-41BE-A48D-82B074DE0432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DAD9-DA09-4A6A-B2BF-60D9BA357EB2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26BC-98D1-4DA1-B0F4-A90EC3030804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2B7D-750C-45C0-B0C3-73F34C68E246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7B56-1FA1-43DF-87EB-56EEBC25864B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9353-8B59-4DC0-91D1-10B34845A6FC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5543-E6D7-4083-9F9D-508AAEC95043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9D23-D56F-40B5-95CF-0381C408A309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BF95-ACB0-450D-A495-87DBA08A4717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9874-7EAC-40A8-B0E0-1B9359AA90CA}" type="datetime1">
              <a:rPr lang="en-US" smtClean="0"/>
              <a:t>7/21/2022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Experiments in Economics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570832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1700" dirty="0"/>
              <a:t>A course of lectures given at the University of Economics, </a:t>
            </a:r>
            <a:r>
              <a:rPr lang="en-GB" sz="1700" dirty="0" err="1"/>
              <a:t>Ho</a:t>
            </a:r>
            <a:r>
              <a:rPr lang="en-GB" sz="1700" dirty="0"/>
              <a:t> Chi Minh City</a:t>
            </a:r>
            <a:endParaRPr lang="en-GB" sz="17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7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Lecture 3:</a:t>
            </a:r>
            <a:r>
              <a:rPr lang="en-GB" sz="17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initial stages: choosing a topic and designing an experiment</a:t>
            </a:r>
          </a:p>
          <a:p>
            <a:pPr algn="ctr"/>
            <a:r>
              <a:rPr lang="en-GB" sz="1600" b="1" dirty="0" smtClean="0"/>
              <a:t>John </a:t>
            </a:r>
            <a:r>
              <a:rPr lang="en-GB" sz="1600" b="1" dirty="0"/>
              <a:t>Hey</a:t>
            </a:r>
          </a:p>
          <a:p>
            <a:pPr algn="just"/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1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group will be asked to outline their proposed experiment.</a:t>
            </a:r>
          </a:p>
          <a:p>
            <a:endParaRPr lang="en-GB" dirty="0"/>
          </a:p>
          <a:p>
            <a:r>
              <a:rPr lang="en-GB" dirty="0" smtClean="0"/>
              <a:t>We will subject each of these to scrutiny.</a:t>
            </a:r>
          </a:p>
          <a:p>
            <a:r>
              <a:rPr lang="en-GB" dirty="0" smtClean="0"/>
              <a:t>Obviously you may not be able to answer all the questions at this stage.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74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Calibri" panose="020F0502020204030204" pitchFamily="34" charset="0"/>
              </a:rPr>
              <a:t>This is the end of this lecture</a:t>
            </a:r>
            <a:r>
              <a:rPr lang="en-GB" dirty="0" smtClean="0">
                <a:cs typeface="Calibri" panose="020F0502020204030204" pitchFamily="34" charset="0"/>
              </a:rPr>
              <a:t>. </a:t>
            </a:r>
          </a:p>
          <a:p>
            <a:endParaRPr lang="en-GB" dirty="0">
              <a:cs typeface="Calibri" panose="020F0502020204030204" pitchFamily="34" charset="0"/>
            </a:endParaRPr>
          </a:p>
          <a:p>
            <a:r>
              <a:rPr lang="en-GB" dirty="0" smtClean="0">
                <a:cs typeface="Calibri" panose="020F0502020204030204" pitchFamily="34" charset="0"/>
              </a:rPr>
              <a:t>Our next </a:t>
            </a:r>
            <a:r>
              <a:rPr lang="en-GB" dirty="0" smtClean="0">
                <a:cs typeface="Calibri" panose="020F0502020204030204" pitchFamily="34" charset="0"/>
              </a:rPr>
              <a:t>lecture</a:t>
            </a:r>
            <a:r>
              <a:rPr lang="en-GB" dirty="0" smtClean="0">
                <a:cs typeface="Calibri" panose="020F0502020204030204" pitchFamily="34" charset="0"/>
              </a:rPr>
              <a:t> </a:t>
            </a:r>
            <a:r>
              <a:rPr lang="en-GB" dirty="0" smtClean="0">
                <a:cs typeface="Calibri" panose="020F0502020204030204" pitchFamily="34" charset="0"/>
              </a:rPr>
              <a:t>is on “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Calibrating </a:t>
            </a: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experiment and </a:t>
            </a:r>
            <a:r>
              <a:rPr lang="en-GB" dirty="0">
                <a:ea typeface="Calibri" panose="020F0502020204030204" pitchFamily="34" charset="0"/>
                <a:cs typeface="Calibri" panose="020F0502020204030204" pitchFamily="34" charset="0"/>
              </a:rPr>
              <a:t>choosing </a:t>
            </a:r>
            <a:r>
              <a:rPr lang="en-GB" dirty="0" smtClean="0">
                <a:ea typeface="Calibri" panose="020F0502020204030204" pitchFamily="34" charset="0"/>
                <a:cs typeface="Calibri" panose="020F0502020204030204" pitchFamily="34" charset="0"/>
              </a:rPr>
              <a:t>the parameters”.</a:t>
            </a:r>
            <a:endParaRPr lang="en-GB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81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Experiments in Economics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That is the end of today’s lecture.</a:t>
            </a:r>
          </a:p>
          <a:p>
            <a:r>
              <a:rPr lang="en-GB" dirty="0" smtClean="0"/>
              <a:t>You can email me if you have any questions.</a:t>
            </a:r>
          </a:p>
          <a:p>
            <a:r>
              <a:rPr lang="en-GB" smtClean="0"/>
              <a:t>john.hey@york.ac.uk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7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initial stages: choosing a topic and designing an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your thesis so far is theoretical, you might like to do an experiment to test the theory, and to add content to your thesis.</a:t>
            </a:r>
          </a:p>
          <a:p>
            <a:r>
              <a:rPr lang="en-GB" dirty="0"/>
              <a:t>If your thesis so far is </a:t>
            </a:r>
            <a:r>
              <a:rPr lang="en-GB" dirty="0" smtClean="0"/>
              <a:t>empirical, using data from the ‘real world’, </a:t>
            </a:r>
            <a:r>
              <a:rPr lang="en-GB" dirty="0"/>
              <a:t>you might like to do an experiment to </a:t>
            </a:r>
            <a:r>
              <a:rPr lang="en-GB" dirty="0" smtClean="0"/>
              <a:t>investigate behaviour under controlled conditions, and thus strengthen your empirical results.</a:t>
            </a:r>
          </a:p>
          <a:p>
            <a:r>
              <a:rPr lang="en-GB" dirty="0" smtClean="0"/>
              <a:t>You might say “I just want to do an experiment because experiments are exciting and different”.</a:t>
            </a:r>
            <a:endParaRPr lang="en-GB" dirty="0"/>
          </a:p>
          <a:p>
            <a:r>
              <a:rPr lang="en-GB" dirty="0" smtClean="0"/>
              <a:t>They also cost money – so you must decide where the finance is coming from.</a:t>
            </a:r>
          </a:p>
          <a:p>
            <a:r>
              <a:rPr lang="en-GB" dirty="0" smtClean="0"/>
              <a:t>Perhaps the University will help?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5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initial stages: choosing a topic and designing an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000" dirty="0">
                <a:cs typeface="Calibri" panose="020F0502020204030204" pitchFamily="34" charset="0"/>
              </a:rPr>
              <a:t>As far as the topic is concerned, I would suggest starting with a title, in the form of a question, which you would like the experiment to answer</a:t>
            </a:r>
            <a:r>
              <a:rPr lang="en-GB" sz="2000" dirty="0" smtClean="0">
                <a:cs typeface="Calibri" panose="020F0502020204030204" pitchFamily="34" charset="0"/>
              </a:rPr>
              <a:t>.</a:t>
            </a:r>
          </a:p>
          <a:p>
            <a:r>
              <a:rPr lang="en-GB" sz="2000" dirty="0" smtClean="0">
                <a:cs typeface="Calibri" panose="020F0502020204030204" pitchFamily="34" charset="0"/>
              </a:rPr>
              <a:t>I suggest you get ideas from the literature, preferably theoretical literature. There is a lot of material out there, just waiting to be experimentally investigated.</a:t>
            </a:r>
            <a:endParaRPr lang="en-GB" sz="2000" dirty="0">
              <a:cs typeface="Calibri" panose="020F0502020204030204" pitchFamily="34" charset="0"/>
            </a:endParaRP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Are different market structures equally efficient?</a:t>
            </a: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Which form of regulation in a market with differentiated products is better?</a:t>
            </a: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Are women more risk-averse than men?</a:t>
            </a: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Do people plan ahead?</a:t>
            </a:r>
          </a:p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Are people solely self-interested?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000" dirty="0" smtClean="0">
                <a:cs typeface="Calibri" panose="020F0502020204030204" pitchFamily="34" charset="0"/>
              </a:rPr>
              <a:t>Next question: what type of experiment?</a:t>
            </a:r>
          </a:p>
          <a:p>
            <a:r>
              <a:rPr lang="en-GB" sz="2000" dirty="0" smtClean="0">
                <a:cs typeface="Calibri" panose="020F0502020204030204" pitchFamily="34" charset="0"/>
              </a:rPr>
              <a:t>An individual experiment?</a:t>
            </a:r>
          </a:p>
          <a:p>
            <a:r>
              <a:rPr lang="en-GB" sz="2000" dirty="0" smtClean="0">
                <a:cs typeface="Calibri" panose="020F0502020204030204" pitchFamily="34" charset="0"/>
              </a:rPr>
              <a:t>A game theory experiment?</a:t>
            </a:r>
          </a:p>
          <a:p>
            <a:r>
              <a:rPr lang="en-GB" sz="2000" dirty="0" smtClean="0">
                <a:cs typeface="Calibri" panose="020F0502020204030204" pitchFamily="34" charset="0"/>
              </a:rPr>
              <a:t>A Market experiment?</a:t>
            </a:r>
          </a:p>
          <a:p>
            <a:pPr>
              <a:buFont typeface="+mj-lt"/>
              <a:buAutoNum type="arabicPeriod"/>
            </a:pPr>
            <a:endParaRPr lang="en-GB" dirty="0"/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+mj-lt"/>
              <a:buAutoNum type="arabicPeriod"/>
            </a:pPr>
            <a:endParaRPr lang="en-GB" dirty="0" smtClean="0"/>
          </a:p>
          <a:p>
            <a:pPr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53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Individual experiments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Calibri" panose="020F0502020204030204" pitchFamily="34" charset="0"/>
              </a:rPr>
              <a:t>These are, in many ways, the simplest experiments to run.</a:t>
            </a:r>
          </a:p>
          <a:p>
            <a:r>
              <a:rPr lang="en-GB" dirty="0" smtClean="0">
                <a:cs typeface="Calibri" panose="020F0502020204030204" pitchFamily="34" charset="0"/>
              </a:rPr>
              <a:t>Used for when the theory you are investigating is one about individual behaviour.</a:t>
            </a:r>
          </a:p>
          <a:p>
            <a:pPr marL="0" indent="0">
              <a:buNone/>
            </a:pPr>
            <a:endParaRPr lang="en-GB" dirty="0">
              <a:cs typeface="Calibri" panose="020F0502020204030204" pitchFamily="34" charset="0"/>
            </a:endParaRPr>
          </a:p>
          <a:p>
            <a:r>
              <a:rPr lang="en-GB" dirty="0" smtClean="0">
                <a:cs typeface="Calibri" panose="020F0502020204030204" pitchFamily="34" charset="0"/>
              </a:rPr>
              <a:t>The software is simpler, and the analysis of the results. </a:t>
            </a:r>
          </a:p>
          <a:p>
            <a:r>
              <a:rPr lang="en-GB" dirty="0" smtClean="0">
                <a:cs typeface="Calibri" panose="020F0502020204030204" pitchFamily="34" charset="0"/>
              </a:rPr>
              <a:t>Examples are:</a:t>
            </a:r>
          </a:p>
          <a:p>
            <a:r>
              <a:rPr lang="en-GB" dirty="0">
                <a:cs typeface="Calibri" panose="020F0502020204030204" pitchFamily="34" charset="0"/>
              </a:rPr>
              <a:t>V</a:t>
            </a:r>
            <a:r>
              <a:rPr lang="en-GB" dirty="0" smtClean="0">
                <a:cs typeface="Calibri" panose="020F0502020204030204" pitchFamily="34" charset="0"/>
              </a:rPr>
              <a:t>arious decision theories about decision under risk or uncertainty;</a:t>
            </a:r>
          </a:p>
          <a:p>
            <a:r>
              <a:rPr lang="en-GB" dirty="0" smtClean="0">
                <a:cs typeface="Calibri" panose="020F0502020204030204" pitchFamily="34" charset="0"/>
              </a:rPr>
              <a:t>Search theories of various types.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61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Game theory (interactive) experiments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Game theory involves a number of subjects interacting where the payoff to each of them depends upon the decisions of all</a:t>
            </a:r>
          </a:p>
          <a:p>
            <a:r>
              <a:rPr lang="en-GB" dirty="0" smtClean="0"/>
              <a:t>These are more difficult to program, though there is purpose-built software (for example </a:t>
            </a:r>
            <a:r>
              <a:rPr lang="en-GB" i="1" dirty="0" smtClean="0"/>
              <a:t>Z-tree, Z-tree unleashed </a:t>
            </a:r>
            <a:r>
              <a:rPr lang="en-GB" dirty="0" smtClean="0"/>
              <a:t>and </a:t>
            </a:r>
            <a:r>
              <a:rPr lang="en-GB" i="1" dirty="0" smtClean="0"/>
              <a:t>o-tree</a:t>
            </a:r>
            <a:r>
              <a:rPr lang="en-GB" dirty="0" smtClean="0"/>
              <a:t>) specifically for games (these softwares can also be used for individual and market experiments).</a:t>
            </a:r>
          </a:p>
          <a:p>
            <a:endParaRPr lang="en-GB" dirty="0" smtClean="0"/>
          </a:p>
          <a:p>
            <a:r>
              <a:rPr lang="en-GB" dirty="0" smtClean="0"/>
              <a:t>Example are: the prisoners’ dilemma;</a:t>
            </a:r>
          </a:p>
          <a:p>
            <a:r>
              <a:rPr lang="en-GB" dirty="0" smtClean="0"/>
              <a:t>Public good games;</a:t>
            </a:r>
          </a:p>
          <a:p>
            <a:r>
              <a:rPr lang="en-GB" dirty="0" smtClean="0"/>
              <a:t>Centipede games;</a:t>
            </a:r>
          </a:p>
          <a:p>
            <a:r>
              <a:rPr lang="en-GB" dirty="0" smtClean="0"/>
              <a:t>Beauty contexts; </a:t>
            </a:r>
          </a:p>
          <a:p>
            <a:r>
              <a:rPr lang="en-GB" dirty="0"/>
              <a:t>a</a:t>
            </a:r>
            <a:r>
              <a:rPr lang="en-GB" dirty="0" smtClean="0"/>
              <a:t>n almost infinite number, most of which have been investigated many times.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62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Market experiments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again interactive. Also includes macro experiments.</a:t>
            </a:r>
          </a:p>
          <a:p>
            <a:r>
              <a:rPr lang="en-GB" dirty="0" smtClean="0"/>
              <a:t>Any kind of market: labour, money , credit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18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all cases you need to decide the </a:t>
            </a:r>
            <a:r>
              <a:rPr lang="en-GB" i="1" dirty="0" smtClean="0"/>
              <a:t>objective </a:t>
            </a:r>
            <a:r>
              <a:rPr lang="en-GB" dirty="0" smtClean="0"/>
              <a:t>of the experiment.</a:t>
            </a:r>
          </a:p>
          <a:p>
            <a:r>
              <a:rPr lang="en-GB" dirty="0" smtClean="0"/>
              <a:t>Is it to measure, test, estimate or predict?</a:t>
            </a:r>
          </a:p>
          <a:p>
            <a:r>
              <a:rPr lang="en-GB" dirty="0" smtClean="0"/>
              <a:t>What do you want it to achieve?</a:t>
            </a:r>
          </a:p>
          <a:p>
            <a:r>
              <a:rPr lang="en-GB" dirty="0" smtClean="0"/>
              <a:t>It is crucial that you decide what is the objective of the experiment.</a:t>
            </a:r>
          </a:p>
          <a:p>
            <a:r>
              <a:rPr lang="en-GB" dirty="0" smtClean="0"/>
              <a:t>This will influence everything: the software design and calibration, the Instructions, the analysis of the data, and the resulting paper.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96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 will take a 30-minute break here, during which you (perhaps as a group of all the students or in smaller groups of subsets of the students), will come up with an idea for an experiment</a:t>
            </a:r>
            <a:r>
              <a:rPr lang="en-GB" dirty="0"/>
              <a:t> </a:t>
            </a:r>
            <a:r>
              <a:rPr lang="en-GB" dirty="0" smtClean="0"/>
              <a:t>to address the following issue:</a:t>
            </a:r>
          </a:p>
          <a:p>
            <a:r>
              <a:rPr lang="en-GB" dirty="0"/>
              <a:t>Suppose you wanted to design (and later) implement an experiment to </a:t>
            </a:r>
            <a:r>
              <a:rPr lang="en-GB" i="1" dirty="0"/>
              <a:t>explore the effect different sources of information have on </a:t>
            </a:r>
            <a:r>
              <a:rPr lang="en-GB" b="1" i="1" dirty="0"/>
              <a:t>beliefs</a:t>
            </a:r>
            <a:r>
              <a:rPr lang="en-GB" i="1" dirty="0"/>
              <a:t> and </a:t>
            </a:r>
            <a:r>
              <a:rPr lang="en-GB" b="1" i="1" dirty="0"/>
              <a:t>decisions</a:t>
            </a:r>
            <a:r>
              <a:rPr lang="en-GB" dirty="0"/>
              <a:t>.  You might like to choose a particular context, for example: Covid vaccination; the war in Ukraine; the validity of the last US presidential election, and so on. The different sources are, in the first instance (though you could add to them):</a:t>
            </a:r>
          </a:p>
          <a:p>
            <a:pPr lvl="0"/>
            <a:r>
              <a:rPr lang="en-GB" dirty="0"/>
              <a:t>Official government information.</a:t>
            </a:r>
          </a:p>
          <a:p>
            <a:pPr lvl="0"/>
            <a:r>
              <a:rPr lang="en-GB" dirty="0"/>
              <a:t>Information from friends or from self-reflection.</a:t>
            </a:r>
          </a:p>
          <a:p>
            <a:pPr lvl="0"/>
            <a:r>
              <a:rPr lang="en-GB" dirty="0"/>
              <a:t>Information from social media.</a:t>
            </a:r>
          </a:p>
          <a:p>
            <a:r>
              <a:rPr lang="en-GB" dirty="0"/>
              <a:t>You will have to think how you might observe the two key variables, </a:t>
            </a:r>
            <a:r>
              <a:rPr lang="en-GB" i="1" dirty="0"/>
              <a:t>beliefs and decisions</a:t>
            </a:r>
            <a:r>
              <a:rPr lang="en-GB" dirty="0"/>
              <a:t>. How will you provide an incentive for honest reporting?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47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for today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should specify: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title preferably in the form of a question).</a:t>
            </a:r>
          </a:p>
          <a:p>
            <a:r>
              <a:rPr lang="en-GB" dirty="0"/>
              <a:t>The purpose of the experiment (more than just answering the question).</a:t>
            </a:r>
          </a:p>
          <a:p>
            <a:r>
              <a:rPr lang="en-GB" dirty="0"/>
              <a:t>The type of experiment.</a:t>
            </a:r>
          </a:p>
          <a:p>
            <a:r>
              <a:rPr lang="en-GB" dirty="0"/>
              <a:t>The software you might use.</a:t>
            </a:r>
          </a:p>
          <a:p>
            <a:r>
              <a:rPr lang="en-GB" dirty="0"/>
              <a:t>How you might analyse the results.</a:t>
            </a:r>
          </a:p>
          <a:p>
            <a:r>
              <a:rPr lang="en-GB" dirty="0"/>
              <a:t>Where might you submit the finished paper.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9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9111</TotalTime>
  <Words>862</Words>
  <Application>Microsoft Office PowerPoint</Application>
  <PresentationFormat>Widescreen</PresentationFormat>
  <Paragraphs>96</Paragraphs>
  <Slides>12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Experiments in Economics </vt:lpstr>
      <vt:lpstr>The initial stages: choosing a topic and designing an experiment 1</vt:lpstr>
      <vt:lpstr>The initial stages: choosing a topic and designing an experiment 2</vt:lpstr>
      <vt:lpstr>Individual experiments </vt:lpstr>
      <vt:lpstr>Game theory (interactive) experiments</vt:lpstr>
      <vt:lpstr>Market experiments</vt:lpstr>
      <vt:lpstr>General Approach</vt:lpstr>
      <vt:lpstr>Task for today</vt:lpstr>
      <vt:lpstr>Task for today (continued)</vt:lpstr>
      <vt:lpstr>Task for today (continued)</vt:lpstr>
      <vt:lpstr>End of Lecture 3</vt:lpstr>
      <vt:lpstr>Experiments in Economics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in Economics Lecture 2</dc:title>
  <dc:creator>John Hey</dc:creator>
  <cp:lastModifiedBy>John Hey</cp:lastModifiedBy>
  <cp:revision>36</cp:revision>
  <dcterms:created xsi:type="dcterms:W3CDTF">2020-09-11T15:21:37Z</dcterms:created>
  <dcterms:modified xsi:type="dcterms:W3CDTF">2022-07-21T20:40:28Z</dcterms:modified>
</cp:coreProperties>
</file>